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Work Sans Medium"/>
      <p:regular r:id="rId13"/>
      <p:bold r:id="rId14"/>
      <p:italic r:id="rId15"/>
      <p:boldItalic r:id="rId16"/>
    </p:embeddedFont>
    <p:embeddedFont>
      <p:font typeface="Work Sans"/>
      <p:regular r:id="rId17"/>
      <p:bold r:id="rId18"/>
      <p:italic r:id="rId19"/>
      <p:boldItalic r:id="rId20"/>
    </p:embeddedFont>
    <p:embeddedFont>
      <p:font typeface="Work Sans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dMaFRbldtlp3u4x+G5vw8VGA8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Italic.fntdata"/><Relationship Id="rId22" Type="http://schemas.openxmlformats.org/officeDocument/2006/relationships/font" Target="fonts/WorkSansLight-bold.fntdata"/><Relationship Id="rId21" Type="http://schemas.openxmlformats.org/officeDocument/2006/relationships/font" Target="fonts/WorkSansLight-regular.fntdata"/><Relationship Id="rId24" Type="http://schemas.openxmlformats.org/officeDocument/2006/relationships/font" Target="fonts/WorkSansLight-boldItalic.fntdata"/><Relationship Id="rId23" Type="http://schemas.openxmlformats.org/officeDocument/2006/relationships/font" Target="fonts/WorkSa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WorkSansMedium-regular.fntdata"/><Relationship Id="rId12" Type="http://schemas.openxmlformats.org/officeDocument/2006/relationships/slide" Target="slides/slide8.xml"/><Relationship Id="rId15" Type="http://schemas.openxmlformats.org/officeDocument/2006/relationships/font" Target="fonts/WorkSansMedium-italic.fntdata"/><Relationship Id="rId14" Type="http://schemas.openxmlformats.org/officeDocument/2006/relationships/font" Target="fonts/WorkSansMedium-bold.fntdata"/><Relationship Id="rId17" Type="http://schemas.openxmlformats.org/officeDocument/2006/relationships/font" Target="fonts/WorkSans-regular.fntdata"/><Relationship Id="rId16" Type="http://schemas.openxmlformats.org/officeDocument/2006/relationships/font" Target="fonts/WorkSansMedium-boldItalic.fntdata"/><Relationship Id="rId19" Type="http://schemas.openxmlformats.org/officeDocument/2006/relationships/font" Target="fonts/WorkSans-italic.fntdata"/><Relationship Id="rId18" Type="http://schemas.openxmlformats.org/officeDocument/2006/relationships/font" Target="fonts/Work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e492338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6e4923389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anR1o/SENA/blob/main/TRIMESTRE%20III/05_IMPLEMENTACION%20DE%20LA%20API%20REST/API.pdf" TargetMode="External"/><Relationship Id="rId10" Type="http://schemas.openxmlformats.org/officeDocument/2006/relationships/hyperlink" Target="http://localhost:4200/home" TargetMode="External"/><Relationship Id="rId13" Type="http://schemas.openxmlformats.org/officeDocument/2006/relationships/image" Target="../media/image2.png"/><Relationship Id="rId12" Type="http://schemas.openxmlformats.org/officeDocument/2006/relationships/hyperlink" Target="https://github.com/SanR1o/SENA/blob/main/TRIMESTRE%20III/03_SEGURIDAD%20DE%20DATOS/CasosUso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oyecto.pdf" TargetMode="External"/><Relationship Id="rId4" Type="http://schemas.openxmlformats.org/officeDocument/2006/relationships/hyperlink" Target="https://github.com/SanR1o/SENA/blob/main/TRIMESTRE%20II/01_COSTOS%20DEL%20PROYECTO/PropuestaTecnicaGrupo1.pdf" TargetMode="External"/><Relationship Id="rId9" Type="http://schemas.openxmlformats.org/officeDocument/2006/relationships/hyperlink" Target="https://github.com/xjapn03/MotionParts" TargetMode="External"/><Relationship Id="rId14" Type="http://schemas.openxmlformats.org/officeDocument/2006/relationships/image" Target="../media/image9.png"/><Relationship Id="rId5" Type="http://schemas.openxmlformats.org/officeDocument/2006/relationships/hyperlink" Target="https://github.com/SanR1o/SENA/blob/main/TRIMESTRE%20II/01_COSTOS%20DEL%20PROYECTO/PropuestaTecnicaGrupo1.pdf" TargetMode="External"/><Relationship Id="rId6" Type="http://schemas.openxmlformats.org/officeDocument/2006/relationships/hyperlink" Target="https://github.com/SanR1o/SENA/blob/main/TRIMESTRE%20II/02_DIAGRAMA%20DE%20CLASES/Diagrama%20de%20clases.png" TargetMode="External"/><Relationship Id="rId7" Type="http://schemas.openxmlformats.org/officeDocument/2006/relationships/hyperlink" Target="https://github.com/SanR1o/SENA/tree/main/TRIMESTRE%20II/03_DIAGRAMA%20DE%20DESPLIEGUE" TargetMode="External"/><Relationship Id="rId8" Type="http://schemas.openxmlformats.org/officeDocument/2006/relationships/hyperlink" Target="https://github.com/SanR1o/SENA/tree/main/TRIMESTRE%20I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github.com/SanR1o/SENA/blob/main/TRIMESTRE%20III/03_SEGURIDAD%20DE%20DATOS/CasosUso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anR1o/SENA/blob/main/TRIMESTRE%20III/05_IMPLEMENTACION%20DE%20LA%20API%20REST/API.pdf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jpg"/><Relationship Id="rId7" Type="http://schemas.openxmlformats.org/officeDocument/2006/relationships/image" Target="../media/image7.jpg"/><Relationship Id="rId8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MX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211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MX" sz="72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Santiago Gomez Riola</a:t>
            </a:r>
            <a:endParaRPr b="0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Camilo Pinzón Izaquita</a:t>
            </a:r>
            <a:endParaRPr b="0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Escobar Castro</a:t>
            </a:r>
            <a:endParaRPr b="0" i="0" sz="15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5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Juan Esteban Peraza Pinzón</a:t>
            </a:r>
            <a:endParaRPr b="0" i="0" sz="19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068888" y="5531967"/>
            <a:ext cx="100542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Tecnólogo en Análisis y Desarrollo de Software - ADSO, Primer Trimestre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10 de diciembre de 2024</a:t>
            </a:r>
            <a:endParaRPr b="0" i="0" sz="14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794209" y="1013775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819261" y="721997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b="0" i="0" lang="es-MX" sz="3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618281" y="1756228"/>
            <a:ext cx="5477719" cy="4154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Este proyecto tiene como objetivo desarrollar un sistema de Ecommerce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seguimiento de envíos, mejorando la eficiencia operativa y la experiencia del cliente, tanto a nivel nacional como internacional.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0" i="0" lang="es-MX" sz="4400" u="none" cap="none" strike="noStrik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b="0" i="0" sz="4400" u="none" cap="none" strike="noStrik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978750" y="2704710"/>
            <a:ext cx="2001600" cy="19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2980300" y="2704710"/>
            <a:ext cx="2001600" cy="19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5698750" y="2756875"/>
            <a:ext cx="6183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Propuesta técnica del software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</a:t>
            </a:r>
            <a:r>
              <a:rPr b="1" lang="es-MX" sz="3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clases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despliegue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navegable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313" y="2725838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864" y="2915466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Levantamiento de Información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Diagrama de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IEEE-830 o Historias de 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Diagrama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Casos de Uso Extendido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sng" cap="none" strike="noStrike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/>
              </a:rPr>
              <a:t>Prototipo No Funcional - Wireframes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39" name="Google Shape;139;p10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40" name="Google Shape;140;p1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0"/>
          <p:cNvSpPr txBox="1"/>
          <p:nvPr/>
        </p:nvSpPr>
        <p:spPr>
          <a:xfrm>
            <a:off x="888651" y="4398748"/>
            <a:ext cx="385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Propuesta </a:t>
            </a: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técnica del software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Diagrama de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de despliegue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Sistema control de versiones</a:t>
            </a:r>
            <a:b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Prototipo(Github)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0"/>
              </a:rPr>
              <a:t>Prototipo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43" name="Google Shape;143;p10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44" name="Google Shape;144;p1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0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47" name="Google Shape;147;p1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0"/>
          <p:cNvSpPr txBox="1"/>
          <p:nvPr/>
        </p:nvSpPr>
        <p:spPr>
          <a:xfrm>
            <a:off x="5138058" y="3116381"/>
            <a:ext cx="385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1"/>
              </a:rPr>
              <a:t>Documentación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 API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2"/>
              </a:rPr>
              <a:t>Casos de uso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Construcción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BD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50" name="Google Shape;150;p10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51" name="Google Shape;151;p1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0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54" name="Google Shape;154;p10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55" name="Google Shape;155;p1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i="0" lang="es-MX" sz="1800" u="none" cap="none" strike="noStrik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0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MX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e4923389e_0_0"/>
          <p:cNvSpPr txBox="1"/>
          <p:nvPr>
            <p:ph type="title"/>
          </p:nvPr>
        </p:nvSpPr>
        <p:spPr>
          <a:xfrm>
            <a:off x="119089" y="48025"/>
            <a:ext cx="815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Roles (funciones)</a:t>
            </a:r>
            <a:endParaRPr sz="4300">
              <a:solidFill>
                <a:schemeClr val="lt1"/>
              </a:solidFill>
            </a:endParaRPr>
          </a:p>
        </p:txBody>
      </p:sp>
      <p:pic>
        <p:nvPicPr>
          <p:cNvPr id="165" name="Google Shape;165;g36e4923389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6e4923389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e4923389e_0_0"/>
          <p:cNvSpPr txBox="1"/>
          <p:nvPr/>
        </p:nvSpPr>
        <p:spPr>
          <a:xfrm>
            <a:off x="217075" y="1567625"/>
            <a:ext cx="11768100" cy="5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500">
                <a:solidFill>
                  <a:schemeClr val="dk1"/>
                </a:solidFill>
              </a:rPr>
              <a:t>El sistema funciona gracias a 3 roles principales (</a:t>
            </a:r>
            <a:r>
              <a:rPr b="1" lang="es-MX" sz="1500" u="sng">
                <a:solidFill>
                  <a:schemeClr val="hlink"/>
                </a:solidFill>
                <a:hlinkClick r:id="rId5"/>
              </a:rPr>
              <a:t>basado en los casos de uso</a:t>
            </a:r>
            <a:r>
              <a:rPr b="1" lang="es-MX" sz="1500">
                <a:solidFill>
                  <a:schemeClr val="dk1"/>
                </a:solidFill>
              </a:rPr>
              <a:t>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500">
                <a:solidFill>
                  <a:schemeClr val="dk1"/>
                </a:solidFill>
              </a:rPr>
              <a:t>ADMIN: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MX" sz="1500">
                <a:solidFill>
                  <a:schemeClr val="dk1"/>
                </a:solidFill>
              </a:rPr>
              <a:t>Puede hacer todas las funciones con usuarios, categorias y subcategorias, vehículos, productos se le permite crear, editar, consultar y eliminar (CRUD completo)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Puede asignar estados a las órdenes y </a:t>
            </a:r>
            <a:r>
              <a:rPr b="1" lang="es-MX" sz="1500">
                <a:solidFill>
                  <a:schemeClr val="dk1"/>
                </a:solidFill>
              </a:rPr>
              <a:t>envíos</a:t>
            </a:r>
            <a:r>
              <a:rPr b="1" lang="es-MX" sz="1500">
                <a:solidFill>
                  <a:schemeClr val="dk1"/>
                </a:solidFill>
              </a:rPr>
              <a:t> (Pendiente, Entregado, Pagado, Cancelado)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Acceso a las notificaciones de todo lo que suceda en el ecommerce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Integración y </a:t>
            </a:r>
            <a:r>
              <a:rPr b="1" lang="es-MX" sz="1500">
                <a:solidFill>
                  <a:schemeClr val="dk1"/>
                </a:solidFill>
              </a:rPr>
              <a:t>sincronización</a:t>
            </a:r>
            <a:r>
              <a:rPr b="1" lang="es-MX" sz="1500">
                <a:solidFill>
                  <a:schemeClr val="dk1"/>
                </a:solidFill>
              </a:rPr>
              <a:t> con MAIA ERP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500">
                <a:solidFill>
                  <a:schemeClr val="dk1"/>
                </a:solidFill>
              </a:rPr>
              <a:t>EMPLEADO: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MX" sz="1500">
                <a:solidFill>
                  <a:schemeClr val="dk1"/>
                </a:solidFill>
              </a:rPr>
              <a:t>Puede hacer todas las funciones con usuarios, categorias y subcategorias, vehículos, productos se le permite crear, editar, consultar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Puede asignar estados a las órdenes y envíos (Pendiente, Entregado, Pagado, Cancelado)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Acceso a las notificaciones de todo lo que suceda en el ecommerce</a:t>
            </a:r>
            <a:br>
              <a:rPr b="1" lang="es-MX" sz="1500">
                <a:solidFill>
                  <a:schemeClr val="dk1"/>
                </a:solidFill>
              </a:rPr>
            </a:br>
            <a:r>
              <a:rPr b="1" lang="es-MX" sz="1500">
                <a:solidFill>
                  <a:schemeClr val="dk1"/>
                </a:solidFill>
              </a:rPr>
              <a:t>Integración y sincronización con MAIA ERP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500">
                <a:solidFill>
                  <a:schemeClr val="dk1"/>
                </a:solidFill>
              </a:rPr>
              <a:t>CLIENTE/USUARIO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MX" sz="1500">
                <a:solidFill>
                  <a:schemeClr val="dk1"/>
                </a:solidFill>
              </a:rPr>
              <a:t>Tiene permisos básicos (solo consultar) puede  registrarse, iniciar sesión, consultar productos, comprar productos (uno o varios con carrito de compras), comprar, ver el historial de sus órdenes, seguimiento de sus envíos, actualizar su perfil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217064" y="48075"/>
            <a:ext cx="815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3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 API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217075" y="1551200"/>
            <a:ext cx="1197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MX" sz="1700">
                <a:solidFill>
                  <a:schemeClr val="dk1"/>
                </a:solidFill>
              </a:rPr>
              <a:t>Documentación sobre las API de MotionParts 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title="API_pages-to-jpg-0004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075" y="1905200"/>
            <a:ext cx="3591637" cy="46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 title="API_pages-to-jpg-002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0187" y="1905200"/>
            <a:ext cx="3591637" cy="46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 title="API_pages-to-jpg-0015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3636" y="1905200"/>
            <a:ext cx="3591637" cy="46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